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</p:sldMasterIdLst>
  <p:sldIdLst>
    <p:sldId id="256" r:id="rId2"/>
    <p:sldId id="257" r:id="rId3"/>
    <p:sldId id="258" r:id="rId4"/>
    <p:sldId id="259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37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89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11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1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6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4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7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3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6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5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8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6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506690-3F7B-43AC-8298-64FB633DA1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a-GE" sz="3600" dirty="0" smtClean="0"/>
              <a:t>აკაკი წერეთლის სახელმწიფო უნივერსიტეტი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085341" cy="1096899"/>
          </a:xfrm>
        </p:spPr>
        <p:txBody>
          <a:bodyPr/>
          <a:lstStyle/>
          <a:p>
            <a:r>
              <a:rPr lang="en-US" b="1" dirty="0" smtClean="0"/>
              <a:t>              </a:t>
            </a:r>
            <a:r>
              <a:rPr lang="ka-GE" b="1" dirty="0" smtClean="0"/>
              <a:t>პროფესიული განათლების ცენტრი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308" y="0"/>
            <a:ext cx="2350692" cy="20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 </a:t>
            </a:r>
            <a:r>
              <a:rPr lang="ka-GE" dirty="0" smtClean="0"/>
              <a:t>         პროფესიული პროგრამა </a:t>
            </a:r>
            <a:br>
              <a:rPr lang="ka-GE" dirty="0" smtClean="0"/>
            </a:br>
            <a:r>
              <a:rPr lang="ka-GE" dirty="0" smtClean="0"/>
              <a:t>                  საბიბლიოთეკო საქმე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9" y="2424907"/>
            <a:ext cx="6175653" cy="3167002"/>
          </a:xfrm>
        </p:spPr>
      </p:pic>
    </p:spTree>
    <p:extLst>
      <p:ext uri="{BB962C8B-B14F-4D97-AF65-F5344CB8AC3E}">
        <p14:creationId xmlns:p14="http://schemas.microsoft.com/office/powerpoint/2010/main" val="5472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3" y="365126"/>
            <a:ext cx="11151577" cy="1261452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ka-GE" dirty="0" smtClean="0"/>
              <a:t>პროგრამის მიზანი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მისცეს პირს ფართო განათლება და ძირითადი ცოდნა საბიბლიოთეკო სფეროში; აგრეთვე, განუვითაროს ის აუცილებელი უნარები და კომპეტენციები, რომლებიც საჭიროა როგორც შრომის ბაზარზე გასასვლელად, ასევე სწავლის გასაგრძელებლად, როგორც ფორმალურ, ისე, არაფორმალურ საგანმანათლებლო სისტემებში.</a:t>
            </a:r>
          </a:p>
          <a:p>
            <a:pPr lvl="0"/>
            <a:r>
              <a:rPr lang="ka-GE" b="1" dirty="0"/>
              <a:t>დაშვების წინაპირობა </a:t>
            </a:r>
            <a:r>
              <a:rPr lang="ka-GE" b="1" dirty="0" smtClean="0"/>
              <a:t>: </a:t>
            </a:r>
            <a:r>
              <a:rPr lang="ka-GE" dirty="0" smtClean="0"/>
              <a:t>სრული </a:t>
            </a:r>
            <a:r>
              <a:rPr lang="ka-GE" dirty="0"/>
              <a:t>ზოგადი განათლება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931" y="492370"/>
            <a:ext cx="4879731" cy="445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en-US" b="1" dirty="0" smtClean="0">
                <a:ea typeface="Times New Roman" panose="02020603050405020304" pitchFamily="18" charset="0"/>
                <a:cs typeface="Sylfaen" panose="010A0502050306030303" pitchFamily="18" charset="0"/>
              </a:rPr>
              <a:t/>
            </a:r>
            <a:br>
              <a:rPr lang="en-US" b="1" dirty="0" smtClean="0">
                <a:ea typeface="Times New Roman" panose="02020603050405020304" pitchFamily="18" charset="0"/>
                <a:cs typeface="Sylfaen" panose="010A0502050306030303" pitchFamily="18" charset="0"/>
              </a:rPr>
            </a:br>
            <a:r>
              <a:rPr lang="ka-GE" b="1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დასაქმების </a:t>
            </a:r>
            <a:r>
              <a:rPr lang="ka-GE" b="1" dirty="0">
                <a:ea typeface="Times New Roman" panose="02020603050405020304" pitchFamily="18" charset="0"/>
                <a:cs typeface="Sylfaen" panose="010A0502050306030303" pitchFamily="18" charset="0"/>
              </a:rPr>
              <a:t>სფერო და შესაძლებლობები</a:t>
            </a:r>
            <a:endParaRPr lang="en-US" sz="2400" dirty="0" smtClean="0">
              <a:effectLst/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171450" algn="l"/>
                <a:tab pos="228600" algn="l"/>
              </a:tabLst>
            </a:pPr>
            <a:r>
              <a:rPr lang="ka-GE" dirty="0">
                <a:ea typeface="Calibri" panose="020F0502020204030204" pitchFamily="34" charset="0"/>
                <a:cs typeface="Sylfaen" panose="010A0502050306030303" pitchFamily="18" charset="0"/>
              </a:rPr>
              <a:t>საბიბლიოთეკო საქმეში</a:t>
            </a:r>
            <a:r>
              <a:rPr lang="en-US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 </a:t>
            </a:r>
            <a:r>
              <a:rPr lang="ka-GE" dirty="0">
                <a:ea typeface="Calibri" panose="020F0502020204030204" pitchFamily="34" charset="0"/>
                <a:cs typeface="Sylfaen" panose="010A0502050306030303" pitchFamily="18" charset="0"/>
              </a:rPr>
              <a:t>საშუალო პროფესიული კვალიფიკაციის მქონე პირი შესაძლოა დასაქმდეს </a:t>
            </a:r>
            <a:r>
              <a:rPr lang="ka-G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როგორც საჯარო, ისე კერძო სექტორის ბიბლიოთეკებში,  ქალაქის, </a:t>
            </a:r>
            <a:r>
              <a:rPr lang="ka-G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სოფლის,საგანმანათლებლო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დაწესებულებებისა </a:t>
            </a:r>
            <a:r>
              <a:rPr lang="ka-G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და </a:t>
            </a:r>
            <a:r>
              <a:rPr lang="ka-G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სხვადასხვა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ტიპის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ორგანიზაციების </a:t>
            </a:r>
            <a:r>
              <a:rPr lang="ka-G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ბიბლიოთეკაში</a:t>
            </a:r>
            <a:r>
              <a:rPr lang="ka-G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a-GE" dirty="0">
                <a:ea typeface="Times New Roman" panose="02020603050405020304" pitchFamily="18" charset="0"/>
                <a:cs typeface="Times New Roman" panose="02020603050405020304" pitchFamily="18" charset="0"/>
              </a:rPr>
              <a:t>ეკონომიკური საქმიანობების სახეების ეროვნული კლასიფიკატორის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  კოდები: 71.1; 71.11; 71.11.0</a:t>
            </a:r>
            <a:endParaRPr lang="en-US" sz="2400" dirty="0" smtClean="0">
              <a:effectLst/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a-GE" dirty="0">
                <a:ea typeface="Sylfaen" panose="010A0502050306030303" pitchFamily="18" charset="0"/>
                <a:cs typeface="Sylfaen" panose="010A0502050306030303" pitchFamily="18" charset="0"/>
              </a:rPr>
              <a:t>დასაქმების საერთაშორისო კლასიფიკატორის (ISCO) კოდი: </a:t>
            </a:r>
            <a:r>
              <a:rPr lang="ka-GE" dirty="0">
                <a:ea typeface="Times New Roman" panose="02020603050405020304" pitchFamily="18" charset="0"/>
                <a:cs typeface="Times New Roman" panose="02020603050405020304" pitchFamily="18" charset="0"/>
              </a:rPr>
              <a:t>2621; 2622</a:t>
            </a:r>
            <a:endParaRPr lang="en-US" sz="2400" dirty="0">
              <a:effectLst/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825" y="5834263"/>
            <a:ext cx="46038" cy="6151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39" y="403669"/>
            <a:ext cx="4064460" cy="54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77" y="624254"/>
            <a:ext cx="5658221" cy="5451231"/>
          </a:xfrm>
        </p:spPr>
        <p:txBody>
          <a:bodyPr>
            <a:normAutofit/>
          </a:bodyPr>
          <a:lstStyle/>
          <a:p>
            <a:r>
              <a:rPr lang="ka-GE" dirty="0"/>
              <a:t> </a:t>
            </a:r>
            <a:r>
              <a:rPr lang="ka-GE" sz="3200" dirty="0"/>
              <a:t>კურსდამთავრებულს შეუძლია:</a:t>
            </a:r>
            <a:endParaRPr lang="en-US" sz="3200" dirty="0"/>
          </a:p>
          <a:p>
            <a:pPr lvl="0"/>
            <a:r>
              <a:rPr lang="ka-GE" dirty="0"/>
              <a:t>ბიბლიოთეკის სივრცის ორგანიზება</a:t>
            </a:r>
            <a:endParaRPr lang="en-US" dirty="0"/>
          </a:p>
          <a:p>
            <a:pPr lvl="0"/>
            <a:r>
              <a:rPr lang="ka-GE" dirty="0"/>
              <a:t>ფონდის დაკომპლექტება</a:t>
            </a:r>
            <a:endParaRPr lang="en-US" dirty="0"/>
          </a:p>
          <a:p>
            <a:pPr lvl="0"/>
            <a:r>
              <a:rPr lang="ka-GE" dirty="0"/>
              <a:t>ფონდის მართვა</a:t>
            </a:r>
            <a:endParaRPr lang="en-US" dirty="0"/>
          </a:p>
          <a:p>
            <a:pPr lvl="0"/>
            <a:r>
              <a:rPr lang="ka-GE" dirty="0"/>
              <a:t>ფონდის დაცვა</a:t>
            </a:r>
            <a:endParaRPr lang="en-US" dirty="0"/>
          </a:p>
          <a:p>
            <a:pPr lvl="0"/>
            <a:r>
              <a:rPr lang="ka-GE" dirty="0"/>
              <a:t>საცნობარო-საინფორმაციო მუშაობა</a:t>
            </a:r>
            <a:endParaRPr lang="en-US" dirty="0"/>
          </a:p>
          <a:p>
            <a:pPr lvl="0"/>
            <a:r>
              <a:rPr lang="ka-GE" dirty="0"/>
              <a:t> საბიბლიოთეკო მომსახურება</a:t>
            </a:r>
            <a:endParaRPr lang="en-US" dirty="0"/>
          </a:p>
          <a:p>
            <a:pPr lvl="0"/>
            <a:r>
              <a:rPr lang="ka-GE" dirty="0"/>
              <a:t>კულტურულ-საგანმანათლებლო ღონისძიებების ჩატარება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457200"/>
            <a:ext cx="4278192" cy="57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54" y="184639"/>
            <a:ext cx="10043746" cy="150605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                                </a:t>
            </a:r>
            <a: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პროგრამაზე </a:t>
            </a:r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პროფესიული სტუდენტის სწავლა უფასოა </a:t>
            </a:r>
            <a: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</a:t>
            </a:r>
            <a:r>
              <a:rPr lang="ka-GE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სწავლას </a:t>
            </a:r>
            <a:r>
              <a:rPr lang="ka-GE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სრულად აფინანსებს </a:t>
            </a:r>
            <a:r>
              <a:rPr lang="ka-GE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სახელმწიფო</a:t>
            </a:r>
            <a: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438" y="1828799"/>
            <a:ext cx="8403564" cy="4273063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პროფესიულ პროგრამაზე სწავლის მსურველთა</a:t>
            </a:r>
            <a:br>
              <a:rPr lang="ka-GE" sz="3200" dirty="0" smtClean="0"/>
            </a:br>
            <a:r>
              <a:rPr lang="ka-GE" sz="2000" dirty="0"/>
              <a:t>რეგისტრაცია მიმდინარეობს </a:t>
            </a:r>
            <a:r>
              <a:rPr lang="ka-GE" sz="2000" b="1" dirty="0" smtClean="0"/>
              <a:t>2022 </a:t>
            </a:r>
            <a:r>
              <a:rPr lang="ka-GE" sz="2000" b="1" dirty="0"/>
              <a:t>წლის </a:t>
            </a:r>
            <a:r>
              <a:rPr lang="ka-GE" sz="2000" b="1" dirty="0" smtClean="0"/>
              <a:t>2 მაისიდან 22აგვისტოს</a:t>
            </a:r>
            <a:r>
              <a:rPr lang="ka-GE" sz="2000" dirty="0" smtClean="0"/>
              <a:t> </a:t>
            </a:r>
            <a:r>
              <a:rPr lang="ka-GE" sz="2000" dirty="0"/>
              <a:t>ჩათვლით</a:t>
            </a:r>
            <a:r>
              <a:rPr lang="ka-GE" sz="2000" dirty="0" smtClean="0"/>
              <a:t>:</a:t>
            </a:r>
            <a:br>
              <a:rPr lang="ka-GE" sz="2000" dirty="0" smtClean="0"/>
            </a:br>
            <a:r>
              <a:rPr lang="ka-GE" sz="2000" dirty="0"/>
              <a:t>რეგისტრაციის გავლა შესაძლებელია ონლაინ რეჟიმში ვებ გვერდზე: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vet.emis.ge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2000" dirty="0"/>
              <a:t>ან თამარ მეფის ქ.59 (აწსუ </a:t>
            </a:r>
            <a:r>
              <a:rPr lang="en-US" sz="2000" dirty="0" smtClean="0"/>
              <a:t>I </a:t>
            </a:r>
            <a:r>
              <a:rPr lang="ka-GE" sz="2000" dirty="0" smtClean="0"/>
              <a:t>კორპუსი</a:t>
            </a:r>
            <a:r>
              <a:rPr lang="en-US" sz="2000" dirty="0" smtClean="0"/>
              <a:t>, N-1107</a:t>
            </a:r>
            <a:r>
              <a:rPr lang="ka-GE" sz="2000" dirty="0"/>
              <a:t>)</a:t>
            </a:r>
            <a:br>
              <a:rPr lang="ka-GE" sz="2000" dirty="0"/>
            </a:br>
            <a:r>
              <a:rPr lang="ka-GE" sz="2000" dirty="0"/>
              <a:t>პროგრამაზე ჩარიცხვა მოხდება </a:t>
            </a:r>
            <a:r>
              <a:rPr lang="ka-GE" sz="2000" b="1" dirty="0"/>
              <a:t>მოტივაციური გასაუბრების </a:t>
            </a:r>
            <a:r>
              <a:rPr lang="ka-GE" sz="2000" dirty="0"/>
              <a:t>საფუძველზე.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a-GE" sz="1600" dirty="0" smtClean="0"/>
              <a:t>დამატებითი </a:t>
            </a:r>
            <a:r>
              <a:rPr lang="ka-GE" sz="1600" dirty="0"/>
              <a:t>კითხვების შემთხვევაში </a:t>
            </a:r>
            <a:r>
              <a:rPr lang="ka-GE" sz="1600" dirty="0" smtClean="0"/>
              <a:t>მოგვწერეთ </a:t>
            </a:r>
            <a:r>
              <a:rPr lang="en-US" sz="1600" dirty="0" smtClean="0"/>
              <a:t>Facebook </a:t>
            </a:r>
            <a:r>
              <a:rPr lang="ka-GE" sz="1600" dirty="0" smtClean="0"/>
              <a:t> გვერდზე -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ka-GE" sz="1600" dirty="0" smtClean="0"/>
              <a:t>„</a:t>
            </a:r>
            <a:r>
              <a:rPr lang="ka-GE" sz="1600" b="1" dirty="0" smtClean="0"/>
              <a:t>აწსუ პროფესიული და უწყვეტი განათლების ცენტრი’’ </a:t>
            </a:r>
            <a:r>
              <a:rPr lang="ka-GE" sz="1600" dirty="0" smtClean="0"/>
              <a:t>, ან მიმართეთ პროგრამის ხელმძღვანელს . ( თემურ ბეჟანეიშვილი -595131893)</a:t>
            </a:r>
          </a:p>
        </p:txBody>
      </p:sp>
    </p:spTree>
    <p:extLst>
      <p:ext uri="{BB962C8B-B14F-4D97-AF65-F5344CB8AC3E}">
        <p14:creationId xmlns:p14="http://schemas.microsoft.com/office/powerpoint/2010/main" val="35191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86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Garamond</vt:lpstr>
      <vt:lpstr>StoneSans</vt:lpstr>
      <vt:lpstr>Sylfaen</vt:lpstr>
      <vt:lpstr>Times New Roman</vt:lpstr>
      <vt:lpstr>Wingdings</vt:lpstr>
      <vt:lpstr>Organic</vt:lpstr>
      <vt:lpstr>აკაკი წერეთლის სახელმწიფო უნივერსიტეტი</vt:lpstr>
      <vt:lpstr>          პროფესიული პროგრამა                    საბიბლიოთეკო საქმე </vt:lpstr>
      <vt:lpstr>           პროგრამის მიზანი : </vt:lpstr>
      <vt:lpstr>PowerPoint Presentation</vt:lpstr>
      <vt:lpstr>PowerPoint Presentation</vt:lpstr>
      <vt:lpstr>                                               პროგრამაზე პროფესიული სტუდენტის სწავლა უფასოა       სწავლას სრულად აფინანსებს სახელმწიფო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აკაკი წერეთლის სახელმიწოფო უნივერსიტეტი</dc:title>
  <dc:creator>admin</dc:creator>
  <cp:lastModifiedBy>admin</cp:lastModifiedBy>
  <cp:revision>13</cp:revision>
  <dcterms:created xsi:type="dcterms:W3CDTF">2021-07-15T12:02:19Z</dcterms:created>
  <dcterms:modified xsi:type="dcterms:W3CDTF">2022-05-23T10:19:43Z</dcterms:modified>
</cp:coreProperties>
</file>